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8" r:id="rId11"/>
    <p:sldId id="271" r:id="rId12"/>
    <p:sldId id="272" r:id="rId13"/>
    <p:sldId id="269" r:id="rId14"/>
    <p:sldId id="273" r:id="rId15"/>
    <p:sldId id="266" r:id="rId16"/>
    <p:sldId id="27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0EAE8-8188-4692-B8C2-A23C3DF5C99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B46159-B413-4EEA-881B-ACEC93C7D9DD}">
      <dgm:prSet phldrT="[Текст]"/>
      <dgm:spPr/>
      <dgm:t>
        <a:bodyPr/>
        <a:lstStyle/>
        <a:p>
          <a:r>
            <a:rPr lang="ru-RU" dirty="0" smtClean="0"/>
            <a:t>Доходы 39 271,2 тыс. руб. </a:t>
          </a:r>
          <a:endParaRPr lang="ru-RU" dirty="0"/>
        </a:p>
      </dgm:t>
    </dgm:pt>
    <dgm:pt modelId="{8E4824CB-6ED4-493A-B2EC-F259995A9555}" type="parTrans" cxnId="{0F338953-4AD8-497E-A2A7-162C512C3C96}">
      <dgm:prSet/>
      <dgm:spPr/>
      <dgm:t>
        <a:bodyPr/>
        <a:lstStyle/>
        <a:p>
          <a:endParaRPr lang="ru-RU"/>
        </a:p>
      </dgm:t>
    </dgm:pt>
    <dgm:pt modelId="{CF0FE65E-E7B7-406D-86A9-552138E18A1C}" type="sibTrans" cxnId="{0F338953-4AD8-497E-A2A7-162C512C3C96}">
      <dgm:prSet/>
      <dgm:spPr/>
      <dgm:t>
        <a:bodyPr/>
        <a:lstStyle/>
        <a:p>
          <a:endParaRPr lang="ru-RU"/>
        </a:p>
      </dgm:t>
    </dgm:pt>
    <dgm:pt modelId="{256D2CEC-2BF9-45FD-9B8D-22D3E97C7094}">
      <dgm:prSet phldrT="[Текст]"/>
      <dgm:spPr/>
      <dgm:t>
        <a:bodyPr/>
        <a:lstStyle/>
        <a:p>
          <a:r>
            <a:rPr lang="ru-RU" dirty="0" smtClean="0"/>
            <a:t>Расходы 39 267,0 тыс. руб.</a:t>
          </a:r>
          <a:endParaRPr lang="ru-RU" dirty="0"/>
        </a:p>
      </dgm:t>
    </dgm:pt>
    <dgm:pt modelId="{8A5903AF-DB75-4575-94D2-E1FED8B76CD6}" type="parTrans" cxnId="{F3EC0017-02EA-4C87-B01D-33B70B6E6E80}">
      <dgm:prSet/>
      <dgm:spPr/>
      <dgm:t>
        <a:bodyPr/>
        <a:lstStyle/>
        <a:p>
          <a:endParaRPr lang="ru-RU"/>
        </a:p>
      </dgm:t>
    </dgm:pt>
    <dgm:pt modelId="{6C66DD39-5768-45D3-93FE-835E12B8A8F0}" type="sibTrans" cxnId="{F3EC0017-02EA-4C87-B01D-33B70B6E6E80}">
      <dgm:prSet/>
      <dgm:spPr/>
      <dgm:t>
        <a:bodyPr/>
        <a:lstStyle/>
        <a:p>
          <a:endParaRPr lang="ru-RU"/>
        </a:p>
      </dgm:t>
    </dgm:pt>
    <dgm:pt modelId="{B659001C-665E-400A-8894-C4C91458304A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Дефицит  (-)    </a:t>
          </a:r>
        </a:p>
        <a:p>
          <a:r>
            <a:rPr lang="ru-RU" dirty="0" smtClean="0"/>
            <a:t>Профицит (</a:t>
          </a:r>
          <a:r>
            <a:rPr lang="ru-RU" b="1" dirty="0" smtClean="0"/>
            <a:t>+</a:t>
          </a:r>
          <a:r>
            <a:rPr lang="ru-RU" dirty="0" smtClean="0"/>
            <a:t>)  4,2 тыс. руб.</a:t>
          </a:r>
        </a:p>
        <a:p>
          <a:endParaRPr lang="ru-RU" dirty="0"/>
        </a:p>
      </dgm:t>
    </dgm:pt>
    <dgm:pt modelId="{B26F51C5-EB4D-4553-9EA7-75DA32235E99}" type="parTrans" cxnId="{A700D5F7-4301-478C-A67B-F199EADC9242}">
      <dgm:prSet/>
      <dgm:spPr/>
      <dgm:t>
        <a:bodyPr/>
        <a:lstStyle/>
        <a:p>
          <a:endParaRPr lang="ru-RU"/>
        </a:p>
      </dgm:t>
    </dgm:pt>
    <dgm:pt modelId="{FD4E57C3-1B33-4A9F-BDDF-3B39FF6AF366}" type="sibTrans" cxnId="{A700D5F7-4301-478C-A67B-F199EADC9242}">
      <dgm:prSet/>
      <dgm:spPr/>
      <dgm:t>
        <a:bodyPr/>
        <a:lstStyle/>
        <a:p>
          <a:endParaRPr lang="ru-RU"/>
        </a:p>
      </dgm:t>
    </dgm:pt>
    <dgm:pt modelId="{FD6A7AB3-0503-402D-9119-27C34E504C99}" type="pres">
      <dgm:prSet presAssocID="{7980EAE8-8188-4692-B8C2-A23C3DF5C9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4DF59-E150-4ED4-AF0F-73276B1F2901}" type="pres">
      <dgm:prSet presAssocID="{72B46159-B413-4EEA-881B-ACEC93C7D9DD}" presName="parentLin" presStyleCnt="0"/>
      <dgm:spPr/>
    </dgm:pt>
    <dgm:pt modelId="{4BA85C33-D23D-43CF-9963-30A017353418}" type="pres">
      <dgm:prSet presAssocID="{72B46159-B413-4EEA-881B-ACEC93C7D9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3EEB3B-A739-4B8E-BF02-54964A2076E0}" type="pres">
      <dgm:prSet presAssocID="{72B46159-B413-4EEA-881B-ACEC93C7D9DD}" presName="parentText" presStyleLbl="node1" presStyleIdx="0" presStyleCnt="3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D245C-4915-42EB-93EA-CDE802BF7989}" type="pres">
      <dgm:prSet presAssocID="{72B46159-B413-4EEA-881B-ACEC93C7D9DD}" presName="negativeSpace" presStyleCnt="0"/>
      <dgm:spPr/>
    </dgm:pt>
    <dgm:pt modelId="{1016E85E-1D9D-4EA0-8DEB-9E0EC48411DA}" type="pres">
      <dgm:prSet presAssocID="{72B46159-B413-4EEA-881B-ACEC93C7D9DD}" presName="childText" presStyleLbl="conFgAcc1" presStyleIdx="0" presStyleCnt="3">
        <dgm:presLayoutVars>
          <dgm:bulletEnabled val="1"/>
        </dgm:presLayoutVars>
      </dgm:prSet>
      <dgm:spPr/>
    </dgm:pt>
    <dgm:pt modelId="{ADB1A38E-C35D-44E5-9292-F3F81C7BEE62}" type="pres">
      <dgm:prSet presAssocID="{CF0FE65E-E7B7-406D-86A9-552138E18A1C}" presName="spaceBetweenRectangles" presStyleCnt="0"/>
      <dgm:spPr/>
    </dgm:pt>
    <dgm:pt modelId="{88729F9D-00E2-4C13-A71B-296E3E94B138}" type="pres">
      <dgm:prSet presAssocID="{256D2CEC-2BF9-45FD-9B8D-22D3E97C7094}" presName="parentLin" presStyleCnt="0"/>
      <dgm:spPr/>
    </dgm:pt>
    <dgm:pt modelId="{194163C1-FB26-45F8-A024-92FF39E60923}" type="pres">
      <dgm:prSet presAssocID="{256D2CEC-2BF9-45FD-9B8D-22D3E97C70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EBB484-3604-4005-A52D-85EB8B3977FF}" type="pres">
      <dgm:prSet presAssocID="{256D2CEC-2BF9-45FD-9B8D-22D3E97C70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1FAC8-ED6C-4CDD-B8AD-F83ABC8F8702}" type="pres">
      <dgm:prSet presAssocID="{256D2CEC-2BF9-45FD-9B8D-22D3E97C7094}" presName="negativeSpace" presStyleCnt="0"/>
      <dgm:spPr/>
    </dgm:pt>
    <dgm:pt modelId="{5296AB3D-24ED-45F2-96EB-D63929757E86}" type="pres">
      <dgm:prSet presAssocID="{256D2CEC-2BF9-45FD-9B8D-22D3E97C7094}" presName="childText" presStyleLbl="conFgAcc1" presStyleIdx="1" presStyleCnt="3">
        <dgm:presLayoutVars>
          <dgm:bulletEnabled val="1"/>
        </dgm:presLayoutVars>
      </dgm:prSet>
      <dgm:spPr/>
    </dgm:pt>
    <dgm:pt modelId="{5494CF97-5F42-4B05-BACF-D2368096E1CA}" type="pres">
      <dgm:prSet presAssocID="{6C66DD39-5768-45D3-93FE-835E12B8A8F0}" presName="spaceBetweenRectangles" presStyleCnt="0"/>
      <dgm:spPr/>
    </dgm:pt>
    <dgm:pt modelId="{5B99F3F2-741F-4F58-A07B-D2171F2CB7E1}" type="pres">
      <dgm:prSet presAssocID="{B659001C-665E-400A-8894-C4C91458304A}" presName="parentLin" presStyleCnt="0"/>
      <dgm:spPr/>
    </dgm:pt>
    <dgm:pt modelId="{833D8E9E-4DDE-4651-A603-65BBA2E6046C}" type="pres">
      <dgm:prSet presAssocID="{B659001C-665E-400A-8894-C4C9145830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31C711-D54D-4D23-B119-8FBCFABFC588}" type="pres">
      <dgm:prSet presAssocID="{B659001C-665E-400A-8894-C4C91458304A}" presName="parentText" presStyleLbl="node1" presStyleIdx="2" presStyleCnt="3" custScaleY="170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EFB7A-CD2D-47C4-AB95-978A7F258CE8}" type="pres">
      <dgm:prSet presAssocID="{B659001C-665E-400A-8894-C4C91458304A}" presName="negativeSpace" presStyleCnt="0"/>
      <dgm:spPr/>
    </dgm:pt>
    <dgm:pt modelId="{D9F88E9D-211F-4F1A-93A3-E9B664B08135}" type="pres">
      <dgm:prSet presAssocID="{B659001C-665E-400A-8894-C4C9145830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24DA6-90C8-4F4A-A5F7-1278F3823564}" type="presOf" srcId="{72B46159-B413-4EEA-881B-ACEC93C7D9DD}" destId="{CE3EEB3B-A739-4B8E-BF02-54964A2076E0}" srcOrd="1" destOrd="0" presId="urn:microsoft.com/office/officeart/2005/8/layout/list1"/>
    <dgm:cxn modelId="{72B14F9F-7648-48B4-B9F0-B89E43C4C97A}" type="presOf" srcId="{256D2CEC-2BF9-45FD-9B8D-22D3E97C7094}" destId="{194163C1-FB26-45F8-A024-92FF39E60923}" srcOrd="0" destOrd="0" presId="urn:microsoft.com/office/officeart/2005/8/layout/list1"/>
    <dgm:cxn modelId="{F3EC0017-02EA-4C87-B01D-33B70B6E6E80}" srcId="{7980EAE8-8188-4692-B8C2-A23C3DF5C99C}" destId="{256D2CEC-2BF9-45FD-9B8D-22D3E97C7094}" srcOrd="1" destOrd="0" parTransId="{8A5903AF-DB75-4575-94D2-E1FED8B76CD6}" sibTransId="{6C66DD39-5768-45D3-93FE-835E12B8A8F0}"/>
    <dgm:cxn modelId="{049A3DC5-E798-416B-AFB4-918AB66E4CFA}" type="presOf" srcId="{B659001C-665E-400A-8894-C4C91458304A}" destId="{833D8E9E-4DDE-4651-A603-65BBA2E6046C}" srcOrd="0" destOrd="0" presId="urn:microsoft.com/office/officeart/2005/8/layout/list1"/>
    <dgm:cxn modelId="{0F338953-4AD8-497E-A2A7-162C512C3C96}" srcId="{7980EAE8-8188-4692-B8C2-A23C3DF5C99C}" destId="{72B46159-B413-4EEA-881B-ACEC93C7D9DD}" srcOrd="0" destOrd="0" parTransId="{8E4824CB-6ED4-493A-B2EC-F259995A9555}" sibTransId="{CF0FE65E-E7B7-406D-86A9-552138E18A1C}"/>
    <dgm:cxn modelId="{EF2F8E8A-05A0-4AC0-93D1-5655C9CF8075}" type="presOf" srcId="{72B46159-B413-4EEA-881B-ACEC93C7D9DD}" destId="{4BA85C33-D23D-43CF-9963-30A017353418}" srcOrd="0" destOrd="0" presId="urn:microsoft.com/office/officeart/2005/8/layout/list1"/>
    <dgm:cxn modelId="{A700D5F7-4301-478C-A67B-F199EADC9242}" srcId="{7980EAE8-8188-4692-B8C2-A23C3DF5C99C}" destId="{B659001C-665E-400A-8894-C4C91458304A}" srcOrd="2" destOrd="0" parTransId="{B26F51C5-EB4D-4553-9EA7-75DA32235E99}" sibTransId="{FD4E57C3-1B33-4A9F-BDDF-3B39FF6AF366}"/>
    <dgm:cxn modelId="{C9F8B9A1-6192-4C6A-A159-6D7D10BDCF26}" type="presOf" srcId="{7980EAE8-8188-4692-B8C2-A23C3DF5C99C}" destId="{FD6A7AB3-0503-402D-9119-27C34E504C99}" srcOrd="0" destOrd="0" presId="urn:microsoft.com/office/officeart/2005/8/layout/list1"/>
    <dgm:cxn modelId="{1D13E3D7-439C-4ABB-A109-3D8EB398AFD3}" type="presOf" srcId="{B659001C-665E-400A-8894-C4C91458304A}" destId="{A431C711-D54D-4D23-B119-8FBCFABFC588}" srcOrd="1" destOrd="0" presId="urn:microsoft.com/office/officeart/2005/8/layout/list1"/>
    <dgm:cxn modelId="{1353D6A1-88F3-4E13-B262-45A249EBA9FA}" type="presOf" srcId="{256D2CEC-2BF9-45FD-9B8D-22D3E97C7094}" destId="{DEEBB484-3604-4005-A52D-85EB8B3977FF}" srcOrd="1" destOrd="0" presId="urn:microsoft.com/office/officeart/2005/8/layout/list1"/>
    <dgm:cxn modelId="{258737FD-1756-4EA3-A6B6-880291AC77CD}" type="presParOf" srcId="{FD6A7AB3-0503-402D-9119-27C34E504C99}" destId="{1874DF59-E150-4ED4-AF0F-73276B1F2901}" srcOrd="0" destOrd="0" presId="urn:microsoft.com/office/officeart/2005/8/layout/list1"/>
    <dgm:cxn modelId="{BC8FBF7F-B292-4EF9-B5DF-51CD774C830B}" type="presParOf" srcId="{1874DF59-E150-4ED4-AF0F-73276B1F2901}" destId="{4BA85C33-D23D-43CF-9963-30A017353418}" srcOrd="0" destOrd="0" presId="urn:microsoft.com/office/officeart/2005/8/layout/list1"/>
    <dgm:cxn modelId="{4791A5F8-49FD-4FFB-9906-18E29E5DD934}" type="presParOf" srcId="{1874DF59-E150-4ED4-AF0F-73276B1F2901}" destId="{CE3EEB3B-A739-4B8E-BF02-54964A2076E0}" srcOrd="1" destOrd="0" presId="urn:microsoft.com/office/officeart/2005/8/layout/list1"/>
    <dgm:cxn modelId="{5AD6A0F3-3E2E-4597-BD74-0A28784730B8}" type="presParOf" srcId="{FD6A7AB3-0503-402D-9119-27C34E504C99}" destId="{15AD245C-4915-42EB-93EA-CDE802BF7989}" srcOrd="1" destOrd="0" presId="urn:microsoft.com/office/officeart/2005/8/layout/list1"/>
    <dgm:cxn modelId="{5FC5D969-F04F-42C4-8E54-70160457C6F2}" type="presParOf" srcId="{FD6A7AB3-0503-402D-9119-27C34E504C99}" destId="{1016E85E-1D9D-4EA0-8DEB-9E0EC48411DA}" srcOrd="2" destOrd="0" presId="urn:microsoft.com/office/officeart/2005/8/layout/list1"/>
    <dgm:cxn modelId="{D1C28DAD-74AD-4AC4-BF8E-D5166C378E48}" type="presParOf" srcId="{FD6A7AB3-0503-402D-9119-27C34E504C99}" destId="{ADB1A38E-C35D-44E5-9292-F3F81C7BEE62}" srcOrd="3" destOrd="0" presId="urn:microsoft.com/office/officeart/2005/8/layout/list1"/>
    <dgm:cxn modelId="{266785C1-33A8-4BB8-A103-975F5F6DC33C}" type="presParOf" srcId="{FD6A7AB3-0503-402D-9119-27C34E504C99}" destId="{88729F9D-00E2-4C13-A71B-296E3E94B138}" srcOrd="4" destOrd="0" presId="urn:microsoft.com/office/officeart/2005/8/layout/list1"/>
    <dgm:cxn modelId="{4C3ADBB5-398B-425B-A452-5B8CB8496FCA}" type="presParOf" srcId="{88729F9D-00E2-4C13-A71B-296E3E94B138}" destId="{194163C1-FB26-45F8-A024-92FF39E60923}" srcOrd="0" destOrd="0" presId="urn:microsoft.com/office/officeart/2005/8/layout/list1"/>
    <dgm:cxn modelId="{50EDB724-A256-40DD-BFFB-464E4F36B976}" type="presParOf" srcId="{88729F9D-00E2-4C13-A71B-296E3E94B138}" destId="{DEEBB484-3604-4005-A52D-85EB8B3977FF}" srcOrd="1" destOrd="0" presId="urn:microsoft.com/office/officeart/2005/8/layout/list1"/>
    <dgm:cxn modelId="{005C1329-BA4A-4E8D-B60D-3FDFB5CF172A}" type="presParOf" srcId="{FD6A7AB3-0503-402D-9119-27C34E504C99}" destId="{5BD1FAC8-ED6C-4CDD-B8AD-F83ABC8F8702}" srcOrd="5" destOrd="0" presId="urn:microsoft.com/office/officeart/2005/8/layout/list1"/>
    <dgm:cxn modelId="{CEBF1F4F-4157-4F4F-8930-32E55F6BA84D}" type="presParOf" srcId="{FD6A7AB3-0503-402D-9119-27C34E504C99}" destId="{5296AB3D-24ED-45F2-96EB-D63929757E86}" srcOrd="6" destOrd="0" presId="urn:microsoft.com/office/officeart/2005/8/layout/list1"/>
    <dgm:cxn modelId="{EC7467A9-3991-4F72-8D2C-40DCBCC4E3EC}" type="presParOf" srcId="{FD6A7AB3-0503-402D-9119-27C34E504C99}" destId="{5494CF97-5F42-4B05-BACF-D2368096E1CA}" srcOrd="7" destOrd="0" presId="urn:microsoft.com/office/officeart/2005/8/layout/list1"/>
    <dgm:cxn modelId="{35D100EA-F767-4A07-B99B-0080B880316E}" type="presParOf" srcId="{FD6A7AB3-0503-402D-9119-27C34E504C99}" destId="{5B99F3F2-741F-4F58-A07B-D2171F2CB7E1}" srcOrd="8" destOrd="0" presId="urn:microsoft.com/office/officeart/2005/8/layout/list1"/>
    <dgm:cxn modelId="{55137124-1859-4B5C-8263-B2C516874348}" type="presParOf" srcId="{5B99F3F2-741F-4F58-A07B-D2171F2CB7E1}" destId="{833D8E9E-4DDE-4651-A603-65BBA2E6046C}" srcOrd="0" destOrd="0" presId="urn:microsoft.com/office/officeart/2005/8/layout/list1"/>
    <dgm:cxn modelId="{A2A5D99C-0FC2-4CB8-BFED-0CB293998CC2}" type="presParOf" srcId="{5B99F3F2-741F-4F58-A07B-D2171F2CB7E1}" destId="{A431C711-D54D-4D23-B119-8FBCFABFC588}" srcOrd="1" destOrd="0" presId="urn:microsoft.com/office/officeart/2005/8/layout/list1"/>
    <dgm:cxn modelId="{A412958E-A4F1-4F89-8CE6-72570EFD1176}" type="presParOf" srcId="{FD6A7AB3-0503-402D-9119-27C34E504C99}" destId="{9ACEFB7A-CD2D-47C4-AB95-978A7F258CE8}" srcOrd="9" destOrd="0" presId="urn:microsoft.com/office/officeart/2005/8/layout/list1"/>
    <dgm:cxn modelId="{1784E5FB-E408-404C-87A4-E4690F73544C}" type="presParOf" srcId="{FD6A7AB3-0503-402D-9119-27C34E504C99}" destId="{D9F88E9D-211F-4F1A-93A3-E9B664B08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E85E-1D9D-4EA0-8DEB-9E0EC48411DA}">
      <dsp:nvSpPr>
        <dsp:cNvPr id="0" name=""/>
        <dsp:cNvSpPr/>
      </dsp:nvSpPr>
      <dsp:spPr>
        <a:xfrm>
          <a:off x="0" y="53049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EEB3B-A739-4B8E-BF02-54964A2076E0}">
      <dsp:nvSpPr>
        <dsp:cNvPr id="0" name=""/>
        <dsp:cNvSpPr/>
      </dsp:nvSpPr>
      <dsp:spPr>
        <a:xfrm>
          <a:off x="427093" y="0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Доходы 39 271,2 тыс. руб. </a:t>
          </a:r>
          <a:endParaRPr lang="ru-RU" sz="3200" kern="1200" dirty="0"/>
        </a:p>
      </dsp:txBody>
      <dsp:txXfrm>
        <a:off x="473207" y="46114"/>
        <a:ext cx="5754821" cy="852412"/>
      </dsp:txXfrm>
    </dsp:sp>
    <dsp:sp modelId="{5296AB3D-24ED-45F2-96EB-D63929757E86}">
      <dsp:nvSpPr>
        <dsp:cNvPr id="0" name=""/>
        <dsp:cNvSpPr/>
      </dsp:nvSpPr>
      <dsp:spPr>
        <a:xfrm>
          <a:off x="0" y="198201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484-3604-4005-A52D-85EB8B3977FF}">
      <dsp:nvSpPr>
        <dsp:cNvPr id="0" name=""/>
        <dsp:cNvSpPr/>
      </dsp:nvSpPr>
      <dsp:spPr>
        <a:xfrm>
          <a:off x="417646" y="1509696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Расходы 39 267,0 тыс. руб.</a:t>
          </a:r>
          <a:endParaRPr lang="ru-RU" sz="3200" kern="1200" dirty="0"/>
        </a:p>
      </dsp:txBody>
      <dsp:txXfrm>
        <a:off x="463760" y="1555810"/>
        <a:ext cx="5754821" cy="852412"/>
      </dsp:txXfrm>
    </dsp:sp>
    <dsp:sp modelId="{D9F88E9D-211F-4F1A-93A3-E9B664B08135}">
      <dsp:nvSpPr>
        <dsp:cNvPr id="0" name=""/>
        <dsp:cNvSpPr/>
      </dsp:nvSpPr>
      <dsp:spPr>
        <a:xfrm>
          <a:off x="0" y="4103975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1C711-D54D-4D23-B119-8FBCFABFC588}">
      <dsp:nvSpPr>
        <dsp:cNvPr id="0" name=""/>
        <dsp:cNvSpPr/>
      </dsp:nvSpPr>
      <dsp:spPr>
        <a:xfrm>
          <a:off x="417646" y="2961216"/>
          <a:ext cx="5847049" cy="1615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Дефицит  (-)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Профицит (</a:t>
          </a:r>
          <a:r>
            <a:rPr lang="ru-RU" sz="3200" b="1" kern="1200" dirty="0" smtClean="0"/>
            <a:t>+</a:t>
          </a:r>
          <a:r>
            <a:rPr lang="ru-RU" sz="3200" kern="1200" dirty="0" smtClean="0"/>
            <a:t>)  4,2 тыс. руб.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496488" y="3040058"/>
        <a:ext cx="5689365" cy="145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C71AD-73EF-4C41-A1D3-98FF25903634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646AC-88E1-45B4-9CAF-C846CBBBB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6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ОТЧЕТ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об исполнении бюджета сельского поселения Аган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за 9 месяцев 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2016 года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Бухгалтер\Desktop\Новая папка\Гараева\герб райо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7827"/>
          <a:stretch/>
        </p:blipFill>
        <p:spPr>
          <a:xfrm>
            <a:off x="0" y="24598"/>
            <a:ext cx="5158855" cy="6833402"/>
          </a:xfrm>
        </p:spPr>
      </p:pic>
    </p:spTree>
    <p:extLst>
      <p:ext uri="{BB962C8B-B14F-4D97-AF65-F5344CB8AC3E}">
        <p14:creationId xmlns:p14="http://schemas.microsoft.com/office/powerpoint/2010/main" val="36293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Ведомственная целевая программа «Организация бюджетного процесса в сельском поселении  Аган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Повышение качества эффективности планирования расходов, обеспечение сбалансированности бюджета и прозрачности бюджетного процесса в сельском поселении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Одним из инструментов обеспечения сбалансированности является формирование резервного фонда.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Значимость резервного фонда заключается в аккумулировании средств бюджета сельского поселения для финансового обеспечения расходных обязательств в случае возникновения непредвиденных расходов, не предусмотренных в бюджете сельского поселения.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 состоянию на 01.10.2016 года  расходы по ведомственной программе на составили  0,0 рублей 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2. Ведомственная целевая программа «Развитие культуры в сельском поселении Аган 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устойчивого развития сферы культуры в сельском поселении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Оказание услуг в сфере культуры на базе МКУ «СДК с.п. Аган»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4 097,55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88%,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из них: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Культура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3678,20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Кинематография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419,35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3. Ведомственная целевая программа «Развитие  физической культуры  и спорта в сельском поселении Аган 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условий для развития массовой физической культуры и спорта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потребности здорового образа жизни у жителей сельского поселения.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Увеличение числа жителей, систематически занимающихся физической культурой и спортом.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Воспитание физически и нравственно здорового молодого поколения в сельском поселении.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2 075,02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81 %.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Ведомственная целевая программа «Обеспечение деятельности органов местного самоуправления сельского поселения  Аган 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бесперебойного функционирования органов местного самоуправления сельского поселения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МКУ «УОДОМС с.п. Аган» создан 06.12.2012 года для организационного, транспортного, хозяйственного, материально-технического обеспечения деятельности органов местного самоуправления сельского поселения Аган, организация планирования показателей деятельности, ведение бухгалтерского учета, исправление бюджетной сметы по обслуживаемым органам местного самоуправления сельского поселения Аган. 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01.10.2016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5 099,34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86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Повышение уровня пожарной безопасности и защиты населения от угроз природного и техногенного характера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мероприятий в области гражданской обороны, защиты населения от чрезвычайных ситуаций природного и техногенного характера.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01.10.2016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63,6 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6. Ведомственная целевая программа «Обеспечение осуществления полномочий администрации сельского поселения Аган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полномочий администрации сельского поселения Аган. Осуществление первичного воинского учета на территориях где отсутствуют военные комиссариаты.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Осуществление полномочий по составлению актов гражданского состояния на территориях где отсутствуют органы записи актов гражданского состояния.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01.10.2016 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4 284,69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83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2014-2017 годы»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делегированных полномочий администрацией сельского поселения Аган в соответствии с соглашениями.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Финансирование проведения капитального ремонта жилого фонда, мероприятий по содержанию автомобильных дорог в части делегированных полномочий, мероприятий по подготовке объектов жилищно-коммунального хозяйства к осенне-зимнему периоду, финансирование мероприятий по утверждению генеральных планов поселения, правил землепользования и застройки, утверждение подготовленной документации по планировке территории.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01.10.2016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17 013,69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Исполнение основных показателей бюджета сельского поселения </a:t>
            </a:r>
            <a:r>
              <a:rPr lang="ru-RU" sz="3200" i="1" dirty="0" err="1" smtClean="0">
                <a:solidFill>
                  <a:schemeClr val="bg1"/>
                </a:solidFill>
                <a:latin typeface="+mn-lt"/>
              </a:rPr>
              <a:t>Аган</a:t>
            </a: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3200" i="1" dirty="0" smtClean="0">
                <a:solidFill>
                  <a:schemeClr val="bg1"/>
                </a:solidFill>
                <a:latin typeface="+mn-lt"/>
              </a:rPr>
            </a:b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за 9 месяцев 2016 года</a:t>
            </a:r>
            <a:endParaRPr lang="ru-RU" sz="32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33552300"/>
              </p:ext>
            </p:extLst>
          </p:nvPr>
        </p:nvGraphicFramePr>
        <p:xfrm>
          <a:off x="323528" y="177281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Исполнение доходов за  9 месяцев 2016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094562"/>
              </p:ext>
            </p:extLst>
          </p:nvPr>
        </p:nvGraphicFramePr>
        <p:xfrm>
          <a:off x="395536" y="1412776"/>
          <a:ext cx="8229600" cy="48245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32648"/>
                <a:gridCol w="2396952"/>
              </a:tblGrid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860,8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Неналоговые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133,0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38 277,4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-153,7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Расходы бюджета муниципального образования сельское поселение Аган за 9 месяцев 2016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 разделам бюджетной классификации 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558220"/>
              </p:ext>
            </p:extLst>
          </p:nvPr>
        </p:nvGraphicFramePr>
        <p:xfrm>
          <a:off x="539552" y="2060845"/>
          <a:ext cx="8229600" cy="446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76664"/>
                <a:gridCol w="2252936"/>
              </a:tblGrid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Общегосударственные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198,1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оборона (ВУС)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89,1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22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безопасность 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правоохранительная деятельность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257,4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2 228,3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21 281,5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Культура и кинематография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097,6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Социальная политика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40,0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Физическая культура и спорт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2 075,0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Бюджет на 2016 год сформирован в программном формате.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Утверждено 11 программ, из которых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– муниципальные программы и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 – ведомственных целевых программ.</a:t>
            </a:r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45411"/>
              </p:ext>
            </p:extLst>
          </p:nvPr>
        </p:nvGraphicFramePr>
        <p:xfrm>
          <a:off x="323528" y="3140968"/>
          <a:ext cx="8424936" cy="352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37371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Программно-целевой метод планирования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за 9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месяцев </a:t>
                      </a:r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2016 года  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исполнения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Муниципальные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5 980,6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6615,4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111%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Ведомственные целевые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21 291,1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32651,6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154%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Всего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27 271,6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39267,0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144%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Муниципальная программа  «Профилактика правонарушений в сфере общественного порядка в сельском поселении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474771"/>
              </p:ext>
            </p:extLst>
          </p:nvPr>
        </p:nvGraphicFramePr>
        <p:xfrm>
          <a:off x="323528" y="2780929"/>
          <a:ext cx="8507287" cy="388843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33288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 2016 года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920685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Стимулирование народной дружины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3,7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634864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межбюджетные трансферты для создания условий для деятельности народных дружин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4,9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8,7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Муниципальная программа  «Развитие жилищно-коммунального хозяйства  на территории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сельского  поселения 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114789"/>
              </p:ext>
            </p:extLst>
          </p:nvPr>
        </p:nvGraphicFramePr>
        <p:xfrm>
          <a:off x="251520" y="2348880"/>
          <a:ext cx="8507287" cy="43204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935376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 2016 года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090799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«Создание условий для обеспечения</a:t>
                      </a:r>
                      <a:r>
                        <a:rPr lang="ru-RU" sz="24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качественными коммунальными услугами»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1441,88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1721,7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90%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294304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«Повышение энергоэффективности»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383,81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326,0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Муниципальная программа  «Развитие транспортной системы на территории с.п. Аган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623861"/>
              </p:ext>
            </p:extLst>
          </p:nvPr>
        </p:nvGraphicFramePr>
        <p:xfrm>
          <a:off x="323528" y="2780928"/>
          <a:ext cx="8507287" cy="38164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647637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 2016 года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3810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внутрипоселковых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1452,4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2228,0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62%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 подъездных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728,9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1301,0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Муниципальная программа  «Управление муниципальным имуществом на территории 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с.п.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872537"/>
              </p:ext>
            </p:extLst>
          </p:nvPr>
        </p:nvGraphicFramePr>
        <p:xfrm>
          <a:off x="251520" y="2348880"/>
          <a:ext cx="8507287" cy="41993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080120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9 месяцев 2016 года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Страхование имущества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161,31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161,31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26%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Взносы на капитальный ремонт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165,31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256,2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74025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межбюджетный трансферты в рамках муниципальной программы «Обеспечение доступным и комфортным жильем жителей </a:t>
                      </a:r>
                      <a:r>
                        <a:rPr lang="ru-RU" sz="1800" b="1" i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Нижневартовского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района в 2014-2020 годы» 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2276,856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9656,373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7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726</TotalTime>
  <Words>964</Words>
  <Application>Microsoft Office PowerPoint</Application>
  <PresentationFormat>Экран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ОТЧЕТ  об исполнении бюджета сельского поселения Аган  за 9 месяцев  2016 года</vt:lpstr>
      <vt:lpstr>Исполнение основных показателей бюджета сельского поселения Аган  за 9 месяцев 2016 года</vt:lpstr>
      <vt:lpstr>Исполнение доходов за  9 месяцев 2016 года  (тыс. руб.)</vt:lpstr>
      <vt:lpstr>Расходы бюджета муниципального образования сельское поселение Аган за 9 месяцев 2016 года  по разделам бюджетной классификации (тыс. руб.)</vt:lpstr>
      <vt:lpstr>Презентация PowerPoint</vt:lpstr>
      <vt:lpstr>1. Муниципальная программа  «Профилактика правонарушений в сфере общественного порядка в сельском поселении Аган на 2014-2017 годы»  (тыс.руб.)</vt:lpstr>
      <vt:lpstr>2. Муниципальная программа  «Развитие жилищно-коммунального хозяйства  на территории  сельского  поселения  Аган на 2014-2017 годы»  (тыс. руб.)</vt:lpstr>
      <vt:lpstr>3. Муниципальная программа  «Развитие транспортной системы на территории с.п. Аган  на 2014-2017 годы»  (тыс.руб.)</vt:lpstr>
      <vt:lpstr>4. Муниципальная программа  «Управление муниципальным имуществом на территории   с.п. Аган на 2014-2017 годы»  (тыс.руб.)</vt:lpstr>
      <vt:lpstr>1. Ведомственная целевая программа «Организация бюджетного процесса в сельском поселении  Аган на 2014-2017 годы» </vt:lpstr>
      <vt:lpstr>2. Ведомственная целевая программа «Развитие культуры в сельском поселении Аган на 2014-2016 годы»</vt:lpstr>
      <vt:lpstr>3. Ведомственная целевая программа «Развитие  физической культуры  и спорта в сельском поселении Аган на 2014-2016 годы»</vt:lpstr>
      <vt:lpstr>4. Ведомственная целевая программа «Обеспечение деятельности органов местного самоуправления сельского поселения  Аган  на 2014-2017 годы» </vt:lpstr>
      <vt:lpstr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 на 2014-2016 годы»</vt:lpstr>
      <vt:lpstr>6. Ведомственная целевая программа «Обеспечение осуществления полномочий администрации сельского поселения Аган на 2014-2017 годы» </vt:lpstr>
      <vt:lpstr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2014-2017 годы»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58</cp:revision>
  <cp:lastPrinted>2017-01-22T12:59:04Z</cp:lastPrinted>
  <dcterms:created xsi:type="dcterms:W3CDTF">2017-01-16T11:47:54Z</dcterms:created>
  <dcterms:modified xsi:type="dcterms:W3CDTF">2017-01-23T04:29:40Z</dcterms:modified>
</cp:coreProperties>
</file>